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5" r:id="rId8"/>
    <p:sldId id="282" r:id="rId9"/>
    <p:sldId id="305" r:id="rId10"/>
    <p:sldId id="306" r:id="rId11"/>
    <p:sldId id="263" r:id="rId12"/>
    <p:sldId id="287" r:id="rId13"/>
    <p:sldId id="286" r:id="rId14"/>
    <p:sldId id="264" r:id="rId15"/>
    <p:sldId id="265" r:id="rId16"/>
    <p:sldId id="266" r:id="rId17"/>
    <p:sldId id="267" r:id="rId18"/>
    <p:sldId id="289" r:id="rId19"/>
    <p:sldId id="290" r:id="rId20"/>
    <p:sldId id="292" r:id="rId21"/>
    <p:sldId id="297" r:id="rId22"/>
    <p:sldId id="298" r:id="rId23"/>
    <p:sldId id="293" r:id="rId24"/>
    <p:sldId id="294" r:id="rId25"/>
    <p:sldId id="299" r:id="rId26"/>
    <p:sldId id="300" r:id="rId27"/>
    <p:sldId id="301" r:id="rId28"/>
    <p:sldId id="302" r:id="rId29"/>
    <p:sldId id="303" r:id="rId30"/>
    <p:sldId id="270" r:id="rId31"/>
    <p:sldId id="271" r:id="rId32"/>
    <p:sldId id="272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3.3: More Check Digit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 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0-52800-48826-7 is valid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these products together:</a:t>
            </a:r>
            <a:br>
              <a:rPr lang="en-US" dirty="0" smtClean="0"/>
            </a:br>
            <a:r>
              <a:rPr lang="en-US" dirty="0" smtClean="0"/>
              <a:t>0+5+6+8+0+0+12+8+24+2+18+7 = 90</a:t>
            </a:r>
          </a:p>
          <a:p>
            <a:endParaRPr lang="en-US" dirty="0" smtClean="0"/>
          </a:p>
          <a:p>
            <a:r>
              <a:rPr lang="en-US" dirty="0" smtClean="0"/>
              <a:t>This total ends in zero, so the UPC is valid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67000"/>
          <a:ext cx="8381997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Detecting Errors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UPC 0-37000-38593-6 is reported as 0-</a:t>
            </a:r>
            <a:r>
              <a:rPr lang="en-US" b="1" dirty="0" smtClean="0">
                <a:solidFill>
                  <a:srgbClr val="FF0000"/>
                </a:solidFill>
              </a:rPr>
              <a:t>73</a:t>
            </a:r>
            <a:r>
              <a:rPr lang="en-US" dirty="0" smtClean="0"/>
              <a:t>000-38593-6</a:t>
            </a:r>
          </a:p>
          <a:p>
            <a:endParaRPr lang="en-US" dirty="0" smtClean="0"/>
          </a:p>
          <a:p>
            <a:r>
              <a:rPr lang="en-US" dirty="0" smtClean="0"/>
              <a:t>Is this transposition error detected?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Detecting Errors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if 0-73000-38593-6 is valid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these products together:</a:t>
            </a:r>
            <a:br>
              <a:rPr lang="en-US" dirty="0" smtClean="0"/>
            </a:br>
            <a:r>
              <a:rPr lang="en-US" dirty="0" smtClean="0"/>
              <a:t>0+7+9+0+0+0+9+8+15+9+9+6 = 72</a:t>
            </a:r>
          </a:p>
          <a:p>
            <a:endParaRPr lang="en-US" dirty="0" smtClean="0"/>
          </a:p>
          <a:p>
            <a:r>
              <a:rPr lang="en-US" dirty="0" smtClean="0"/>
              <a:t>This total doesn’t end in 0, so it’s </a:t>
            </a:r>
            <a:r>
              <a:rPr lang="en-US" b="1" dirty="0" smtClean="0"/>
              <a:t>invalid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67000"/>
          <a:ext cx="8381997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UPC system detects all substitution errors and 89% of all transposition errors</a:t>
            </a:r>
          </a:p>
          <a:p>
            <a:endParaRPr lang="en-US" dirty="0" smtClean="0"/>
          </a:p>
          <a:p>
            <a:r>
              <a:rPr lang="en-US" dirty="0" smtClean="0"/>
              <a:t>However, because </a:t>
            </a:r>
            <a:r>
              <a:rPr lang="en-US" dirty="0" smtClean="0"/>
              <a:t>of the repeating pattern of weights, this system cannot detect any jump transposition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Another System: Bank Routing Numbers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3" descr="check_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009" y="1996440"/>
            <a:ext cx="7948591" cy="4023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What’s a Routing Number?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routing number uniquely identifies a bank</a:t>
            </a:r>
          </a:p>
          <a:p>
            <a:endParaRPr lang="en-US" dirty="0" smtClean="0"/>
          </a:p>
          <a:p>
            <a:r>
              <a:rPr lang="en-US" dirty="0" smtClean="0"/>
              <a:t>If you have direct deposit on your paychecks, your employer asked you for your routing number (or for a cancelled check to read the number from)</a:t>
            </a:r>
          </a:p>
          <a:p>
            <a:endParaRPr lang="en-US" dirty="0" smtClean="0"/>
          </a:p>
          <a:p>
            <a:r>
              <a:rPr lang="en-US" dirty="0" smtClean="0"/>
              <a:t>Also listed on your checks are your account number and the specific check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Check Digits on Checks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numbers are 9 digits long</a:t>
            </a:r>
          </a:p>
          <a:p>
            <a:endParaRPr lang="en-US" dirty="0" smtClean="0"/>
          </a:p>
          <a:p>
            <a:r>
              <a:rPr lang="en-US" dirty="0" smtClean="0"/>
              <a:t>The 9</a:t>
            </a:r>
            <a:r>
              <a:rPr lang="en-US" baseline="30000" dirty="0" smtClean="0"/>
              <a:t>th</a:t>
            </a:r>
            <a:r>
              <a:rPr lang="en-US" dirty="0" smtClean="0"/>
              <a:t> digit is a check digit</a:t>
            </a:r>
          </a:p>
          <a:p>
            <a:endParaRPr lang="en-US" dirty="0" smtClean="0"/>
          </a:p>
          <a:p>
            <a:r>
              <a:rPr lang="en-US" dirty="0" smtClean="0"/>
              <a:t>To determine if the routing number is valid,  compute a weighted sum with the weights </a:t>
            </a:r>
            <a:br>
              <a:rPr lang="en-US" dirty="0" smtClean="0"/>
            </a:br>
            <a:r>
              <a:rPr lang="en-US" dirty="0" smtClean="0"/>
              <a:t>7, 3, 9, 7, 3, 9, 7, 3, 9</a:t>
            </a:r>
          </a:p>
          <a:p>
            <a:endParaRPr lang="en-US" dirty="0" smtClean="0"/>
          </a:p>
          <a:p>
            <a:r>
              <a:rPr lang="en-US" dirty="0" smtClean="0"/>
              <a:t>If this sum ends in 0, then the number is valid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111000025 is a valid routing number (this is the routing number for a bank in Texas)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111000025 is a valid routing number (this is the routing number for a bank in Texas)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add up all of these products and get 70, which ends in 0, so the number is valid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557016"/>
          <a:ext cx="6722178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bank routing number system detects substitution errors and most transposition errors, just like the UPC system</a:t>
            </a:r>
          </a:p>
          <a:p>
            <a:endParaRPr lang="en-US" dirty="0" smtClean="0"/>
          </a:p>
          <a:p>
            <a:r>
              <a:rPr lang="en-US" dirty="0" smtClean="0"/>
              <a:t>However, because of the more complex weight pattern, the bank routing number system can detect some jump transposition errors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New Method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the methods we have investigated so far can detect transposition errors</a:t>
            </a:r>
          </a:p>
          <a:p>
            <a:endParaRPr lang="en-US" dirty="0" smtClean="0"/>
          </a:p>
          <a:p>
            <a:r>
              <a:rPr lang="en-US" dirty="0" smtClean="0"/>
              <a:t>In this section we will investigate new method that can detect these errors</a:t>
            </a:r>
          </a:p>
          <a:p>
            <a:endParaRPr lang="en-US" dirty="0" smtClean="0"/>
          </a:p>
          <a:p>
            <a:r>
              <a:rPr lang="en-US" dirty="0" smtClean="0"/>
              <a:t>These methods involve </a:t>
            </a:r>
            <a:r>
              <a:rPr lang="en-US" i="1" dirty="0" smtClean="0"/>
              <a:t>weighted sums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ISBN: International Standard Book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730375"/>
          </a:xfrm>
        </p:spPr>
        <p:txBody>
          <a:bodyPr/>
          <a:lstStyle/>
          <a:p>
            <a:r>
              <a:rPr lang="en-US" dirty="0" smtClean="0"/>
              <a:t>There are different kinds of ISBN</a:t>
            </a:r>
          </a:p>
          <a:p>
            <a:endParaRPr lang="en-US" dirty="0" smtClean="0"/>
          </a:p>
          <a:p>
            <a:r>
              <a:rPr lang="en-US" dirty="0" smtClean="0"/>
              <a:t>The simplest are 10 digits long </a:t>
            </a:r>
            <a:endParaRPr lang="en-US" dirty="0"/>
          </a:p>
        </p:txBody>
      </p:sp>
      <p:pic>
        <p:nvPicPr>
          <p:cNvPr id="13" name="Picture 12" descr="isb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267200"/>
            <a:ext cx="7107349" cy="2212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ISBN: International Standard Book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4161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group identifier shows the country (or group of countries) in which the book was published</a:t>
            </a:r>
          </a:p>
          <a:p>
            <a:r>
              <a:rPr lang="en-US" dirty="0" smtClean="0"/>
              <a:t>The publisher number identifies the publisher</a:t>
            </a:r>
            <a:endParaRPr lang="en-US" dirty="0"/>
          </a:p>
        </p:txBody>
      </p:sp>
      <p:pic>
        <p:nvPicPr>
          <p:cNvPr id="13" name="Picture 12" descr="isb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267200"/>
            <a:ext cx="7107349" cy="2212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ISBN: International Standard Book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4161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title number identifies the book itself, and is chosen by the publisher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check digit is computed with a weighted sum</a:t>
            </a:r>
          </a:p>
        </p:txBody>
      </p:sp>
      <p:pic>
        <p:nvPicPr>
          <p:cNvPr id="13" name="Picture 12" descr="isb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267200"/>
            <a:ext cx="7107349" cy="2212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Sums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ISBN number, the weighted sum is computed with weights 10, 9, 8, 7, 6, 5, 4, 3, 2, 1</a:t>
            </a:r>
          </a:p>
          <a:p>
            <a:endParaRPr lang="en-US" dirty="0" smtClean="0"/>
          </a:p>
          <a:p>
            <a:r>
              <a:rPr lang="en-US" dirty="0" smtClean="0"/>
              <a:t>If the weighted sum is evenly divisible by 11, then the number is valid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check the ISBN 0-6714-8183-5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Adding up the products, we get:</a:t>
            </a:r>
            <a:br>
              <a:rPr lang="en-US" dirty="0" smtClean="0"/>
            </a:br>
            <a:r>
              <a:rPr lang="en-US" dirty="0" smtClean="0"/>
              <a:t>0+54+56+7+24+40+4+24+6+5 = 220</a:t>
            </a:r>
          </a:p>
          <a:p>
            <a:endParaRPr lang="en-US" dirty="0" smtClean="0"/>
          </a:p>
          <a:p>
            <a:r>
              <a:rPr lang="en-US" dirty="0" smtClean="0"/>
              <a:t>220 is divisible by 11, so this number is valid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0349" y="2667000"/>
          <a:ext cx="7275451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this substitution error detected? </a:t>
            </a:r>
            <a:br>
              <a:rPr lang="en-US" dirty="0" smtClean="0"/>
            </a:br>
            <a:r>
              <a:rPr lang="en-US" dirty="0" smtClean="0"/>
              <a:t> 0-6714-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183-5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weighted sum is 210, which is not divisible by 11</a:t>
            </a:r>
          </a:p>
          <a:p>
            <a:endParaRPr lang="en-US" dirty="0" smtClean="0"/>
          </a:p>
          <a:p>
            <a:r>
              <a:rPr lang="en-US" dirty="0" smtClean="0"/>
              <a:t>So the error is detected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2749" y="2819400"/>
          <a:ext cx="7275451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Check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check digit should be used for the ISBN 0-5199-4003-</a:t>
            </a:r>
            <a:r>
              <a:rPr lang="en-US" dirty="0" smtClean="0">
                <a:sym typeface="Wingdings"/>
              </a:rPr>
              <a:t>?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Check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check digit should be used for the ISBN 0-5199-4003-</a:t>
            </a:r>
            <a:r>
              <a:rPr lang="en-US" dirty="0" smtClean="0">
                <a:sym typeface="Wingdings"/>
              </a:rPr>
              <a:t>?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The weighted sum is 196 + 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0349" y="3048000"/>
          <a:ext cx="7275451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Check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find a digit so that 196 plus that digit is divisible by 11</a:t>
            </a:r>
          </a:p>
          <a:p>
            <a:endParaRPr lang="en-US" dirty="0" smtClean="0"/>
          </a:p>
          <a:p>
            <a:r>
              <a:rPr lang="en-US" dirty="0" smtClean="0"/>
              <a:t>If we divide 196 by 11, we get a remainder of 9</a:t>
            </a:r>
          </a:p>
          <a:p>
            <a:endParaRPr lang="en-US" dirty="0" smtClean="0"/>
          </a:p>
          <a:p>
            <a:r>
              <a:rPr lang="en-US" dirty="0" smtClean="0"/>
              <a:t>So we use a check digit of </a:t>
            </a:r>
            <a:r>
              <a:rPr lang="en-US" b="1" dirty="0" smtClean="0"/>
              <a:t>2</a:t>
            </a:r>
            <a:r>
              <a:rPr lang="en-US" dirty="0" smtClean="0"/>
              <a:t>, we get a total of 198, which is divisible by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Check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Here’s another example 0-7167-1910-</a:t>
            </a:r>
            <a:r>
              <a:rPr lang="en-US" dirty="0" smtClean="0">
                <a:sym typeface="Wingdings"/>
              </a:rPr>
              <a:t>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ym typeface="Wingdings"/>
              </a:rPr>
              <a:t>This time, the weighted sum is 199 + 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ym typeface="Wingdings"/>
              </a:rPr>
              <a:t>If we divide 199 by 11, we get a remainder of 1, but that means we would need to use 10 for the check digit to make the total divisible by 11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ym typeface="Wingdings"/>
              </a:rPr>
              <a:t>When this happens, we use X for the check digit (X is the Roman numeral for 10)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ym typeface="Wingdings"/>
              </a:rPr>
              <a:t>So the valid ISBN is 0-7167-1910-X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UPC (Universal Product Code)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0" y="1905000"/>
            <a:ext cx="3429000" cy="3276600"/>
          </a:xfrm>
          <a:prstGeom prst="rect">
            <a:avLst/>
          </a:prstGeom>
        </p:spPr>
        <p:txBody>
          <a:bodyPr lIns="54864" tIns="91440"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Here is an example of a UPC from a typical product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Notice that there are 12 digits: a single digit, two groups of 5, and another single digit</a:t>
            </a:r>
          </a:p>
        </p:txBody>
      </p:sp>
      <p:cxnSp>
        <p:nvCxnSpPr>
          <p:cNvPr id="9" name="Straight Arrow Connector 8"/>
          <p:cNvCxnSpPr>
            <a:stCxn id="10252" idx="0"/>
          </p:cNvCxnSpPr>
          <p:nvPr/>
        </p:nvCxnSpPr>
        <p:spPr>
          <a:xfrm rot="5400000" flipH="1" flipV="1">
            <a:off x="304800" y="4267200"/>
            <a:ext cx="5334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0251" idx="0"/>
          </p:cNvCxnSpPr>
          <p:nvPr/>
        </p:nvCxnSpPr>
        <p:spPr>
          <a:xfrm rot="5400000" flipH="1" flipV="1">
            <a:off x="1276350" y="4629150"/>
            <a:ext cx="1219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250" idx="0"/>
          </p:cNvCxnSpPr>
          <p:nvPr/>
        </p:nvCxnSpPr>
        <p:spPr>
          <a:xfrm rot="16200000" flipV="1">
            <a:off x="2971800" y="4495800"/>
            <a:ext cx="1219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4495801" y="4267200"/>
            <a:ext cx="533400" cy="76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15"/>
          <p:cNvSpPr txBox="1">
            <a:spLocks noChangeArrowheads="1"/>
          </p:cNvSpPr>
          <p:nvPr/>
        </p:nvSpPr>
        <p:spPr bwMode="auto">
          <a:xfrm>
            <a:off x="4419600" y="45720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check</a:t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digit</a:t>
            </a:r>
          </a:p>
        </p:txBody>
      </p:sp>
      <p:sp>
        <p:nvSpPr>
          <p:cNvPr id="10250" name="TextBox 17"/>
          <p:cNvSpPr txBox="1">
            <a:spLocks noChangeArrowheads="1"/>
          </p:cNvSpPr>
          <p:nvPr/>
        </p:nvSpPr>
        <p:spPr bwMode="auto">
          <a:xfrm>
            <a:off x="3124200" y="5257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product ID</a:t>
            </a:r>
          </a:p>
        </p:txBody>
      </p:sp>
      <p:sp>
        <p:nvSpPr>
          <p:cNvPr id="10251" name="TextBox 18"/>
          <p:cNvSpPr txBox="1">
            <a:spLocks noChangeArrowheads="1"/>
          </p:cNvSpPr>
          <p:nvPr/>
        </p:nvSpPr>
        <p:spPr bwMode="auto">
          <a:xfrm>
            <a:off x="990600" y="5257800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itchFamily="34" charset="0"/>
              </a:rPr>
              <a:t>manufacturer ID</a:t>
            </a:r>
          </a:p>
        </p:txBody>
      </p:sp>
      <p:sp>
        <p:nvSpPr>
          <p:cNvPr id="10252" name="TextBox 20"/>
          <p:cNvSpPr txBox="1">
            <a:spLocks noChangeArrowheads="1"/>
          </p:cNvSpPr>
          <p:nvPr/>
        </p:nvSpPr>
        <p:spPr bwMode="auto">
          <a:xfrm>
            <a:off x="0" y="45720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category</a:t>
            </a:r>
          </a:p>
          <a:p>
            <a:r>
              <a:rPr lang="en-US" b="1" dirty="0">
                <a:latin typeface="Calibri" pitchFamily="34" charset="0"/>
              </a:rPr>
              <a:t>of goods</a:t>
            </a:r>
          </a:p>
        </p:txBody>
      </p:sp>
      <p:pic>
        <p:nvPicPr>
          <p:cNvPr id="15" name="Content Placeholder 14" descr="03600029145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4988" y="1981200"/>
            <a:ext cx="4315612" cy="20419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Luhn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credit card number is 16 digits long, and the 16</a:t>
            </a:r>
            <a:r>
              <a:rPr lang="en-US" baseline="30000" dirty="0" smtClean="0"/>
              <a:t>th</a:t>
            </a:r>
            <a:r>
              <a:rPr lang="en-US" dirty="0" smtClean="0"/>
              <a:t> digit is the check digit</a:t>
            </a:r>
          </a:p>
          <a:p>
            <a:endParaRPr lang="en-US" dirty="0" smtClean="0"/>
          </a:p>
          <a:p>
            <a:r>
              <a:rPr lang="en-US" dirty="0" smtClean="0"/>
              <a:t>The method for computing the check digit is a modified version of a weighted sum</a:t>
            </a:r>
          </a:p>
          <a:p>
            <a:endParaRPr lang="en-US" dirty="0" smtClean="0"/>
          </a:p>
          <a:p>
            <a:r>
              <a:rPr lang="en-US" dirty="0" smtClean="0"/>
              <a:t>This method is called the </a:t>
            </a:r>
            <a:r>
              <a:rPr lang="en-US" dirty="0" err="1" smtClean="0"/>
              <a:t>Luhn</a:t>
            </a:r>
            <a:r>
              <a:rPr lang="en-US" dirty="0" smtClean="0"/>
              <a:t>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Luhn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Use the weight pattern 2, 1, 2, 1, 2, 1, etc., but if multiplying a digit by 2 would result in a two-digit number, add the two digits together (so if you double 8, you would write down 1+6 = 7 instead of 16)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Add up all the results: if the resulting sum ends in 0, then the ID number is valid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credit card number</a:t>
            </a:r>
            <a:br>
              <a:rPr lang="en-US" dirty="0" smtClean="0"/>
            </a:br>
            <a:r>
              <a:rPr lang="en-US" dirty="0" smtClean="0"/>
              <a:t>4128 0012 3456 7896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Adding up these “products,” we get 70</a:t>
            </a:r>
          </a:p>
          <a:p>
            <a:endParaRPr lang="en-US" dirty="0" smtClean="0"/>
          </a:p>
          <a:p>
            <a:r>
              <a:rPr lang="en-US" dirty="0" smtClean="0"/>
              <a:t>Since the total ends in 0, the number is valid 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8" y="3099816"/>
          <a:ext cx="8381992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  <a:gridCol w="41433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“Product”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Luhn</a:t>
            </a:r>
            <a:r>
              <a:rPr lang="en-US" dirty="0" smtClean="0"/>
              <a:t> algorithm detects all substitution errors, and every transposition error except 09 </a:t>
            </a:r>
            <a:r>
              <a:rPr lang="en-US" dirty="0" smtClean="0">
                <a:sym typeface="Symbol"/>
              </a:rPr>
              <a:t> 90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Just like the UPC system, the </a:t>
            </a:r>
            <a:r>
              <a:rPr lang="en-US" dirty="0" err="1" smtClean="0">
                <a:sym typeface="Symbol"/>
              </a:rPr>
              <a:t>Luhn</a:t>
            </a:r>
            <a:r>
              <a:rPr lang="en-US" dirty="0" smtClean="0">
                <a:sym typeface="Symbol"/>
              </a:rPr>
              <a:t> algorithm cannot detect jump transposition errors because of the repeating weight 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Parts of the UPC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first digit represents the “category of goods”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Most fixed-weight products are in category 0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Coupons are in category 5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next 5 digits identify the manufacturer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For example, Coca-Cola is 49000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next 5 digits identify the particular product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For example, a 12 oz. can of Diet Coke is 01134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last digit is the check digit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Computing the Check Digit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Instead of adding all of the digits together, we do something a little more complex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Multiply the first digit by 3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 the second digit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 the third digit multiplied by 3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 the fourth digit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etc.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check digit is chosen so that this sum ends in 0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Notice that we include the check digit in our sum!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Weighted Sums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called a weighted sum</a:t>
            </a:r>
          </a:p>
          <a:p>
            <a:endParaRPr lang="en-US" smtClean="0"/>
          </a:p>
          <a:p>
            <a:r>
              <a:rPr lang="en-US" smtClean="0"/>
              <a:t>In a weighted sum, we multiply the digits by “weights” before adding them together</a:t>
            </a:r>
          </a:p>
          <a:p>
            <a:endParaRPr lang="en-US" smtClean="0"/>
          </a:p>
          <a:p>
            <a:r>
              <a:rPr lang="en-US" smtClean="0"/>
              <a:t>In this case, the weights are:</a:t>
            </a:r>
          </a:p>
          <a:p>
            <a:pPr lvl="1"/>
            <a:r>
              <a:rPr lang="en-US" smtClean="0"/>
              <a:t>3, 1, 3, 1, 3, 1, 3, 1, 3, 1, 3, 1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 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0-52800-48826-7 is valid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 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0-52800-48826-7 is valid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67000"/>
          <a:ext cx="8381997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 Example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0-52800-48826-7 is valid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these products together:</a:t>
            </a:r>
            <a:br>
              <a:rPr lang="en-US" dirty="0" smtClean="0"/>
            </a:br>
            <a:r>
              <a:rPr lang="en-US" dirty="0" smtClean="0"/>
              <a:t>0+5+6+8+0+0+12+8+24+2+18+7 = 90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67000"/>
          <a:ext cx="8381997" cy="14721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2721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  <a:gridCol w="55327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Digit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8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7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Weight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3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1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Product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6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0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24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2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18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7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150</TotalTime>
  <Words>1407</Words>
  <Application>Microsoft Office PowerPoint</Application>
  <PresentationFormat>On-screen Show (4:3)</PresentationFormat>
  <Paragraphs>535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Theme</vt:lpstr>
      <vt:lpstr>Section 3.3: More Check Digit Systems</vt:lpstr>
      <vt:lpstr>A New Method</vt:lpstr>
      <vt:lpstr>UPC (Universal Product Code)</vt:lpstr>
      <vt:lpstr>Parts of the UPC</vt:lpstr>
      <vt:lpstr>Computing the Check Digit</vt:lpstr>
      <vt:lpstr>Weighted Sums</vt:lpstr>
      <vt:lpstr>An Example</vt:lpstr>
      <vt:lpstr>An Example</vt:lpstr>
      <vt:lpstr>An Example</vt:lpstr>
      <vt:lpstr>An Example</vt:lpstr>
      <vt:lpstr>Detecting Errors</vt:lpstr>
      <vt:lpstr>Detecting Errors</vt:lpstr>
      <vt:lpstr>Detecting Errors</vt:lpstr>
      <vt:lpstr>Another System: Bank Routing Numbers</vt:lpstr>
      <vt:lpstr>What’s a Routing Number?</vt:lpstr>
      <vt:lpstr>Check Digits on Checks</vt:lpstr>
      <vt:lpstr>Example</vt:lpstr>
      <vt:lpstr>Example</vt:lpstr>
      <vt:lpstr>Detecting Errors</vt:lpstr>
      <vt:lpstr>ISBN: International Standard Book Number</vt:lpstr>
      <vt:lpstr>ISBN: International Standard Book Number</vt:lpstr>
      <vt:lpstr>ISBN: International Standard Book Number</vt:lpstr>
      <vt:lpstr>Weighted Sums Again</vt:lpstr>
      <vt:lpstr>An Example</vt:lpstr>
      <vt:lpstr>Detecting Errors</vt:lpstr>
      <vt:lpstr>Finding the Right Check Digit</vt:lpstr>
      <vt:lpstr>Finding the Right Check Digit</vt:lpstr>
      <vt:lpstr>Finding the Right Check Digit</vt:lpstr>
      <vt:lpstr>Finding the Right Check Digit</vt:lpstr>
      <vt:lpstr>The Luhn Algorithm</vt:lpstr>
      <vt:lpstr>The Luhn Algorithm</vt:lpstr>
      <vt:lpstr>An Example</vt:lpstr>
      <vt:lpstr>Detecting Errors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3.3: More Check Digit Systems</dc:title>
  <dc:creator>James Hamblin</dc:creator>
  <cp:lastModifiedBy>James Hamblin</cp:lastModifiedBy>
  <cp:revision>19</cp:revision>
  <dcterms:created xsi:type="dcterms:W3CDTF">2009-10-07T17:30:42Z</dcterms:created>
  <dcterms:modified xsi:type="dcterms:W3CDTF">2010-11-15T16:25:42Z</dcterms:modified>
</cp:coreProperties>
</file>